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8"/>
  </p:notesMasterIdLst>
  <p:sldIdLst>
    <p:sldId id="256" r:id="rId2"/>
    <p:sldId id="257" r:id="rId3"/>
    <p:sldId id="260" r:id="rId4"/>
    <p:sldId id="730" r:id="rId5"/>
    <p:sldId id="737" r:id="rId6"/>
    <p:sldId id="739" r:id="rId7"/>
    <p:sldId id="741" r:id="rId8"/>
    <p:sldId id="768" r:id="rId9"/>
    <p:sldId id="743" r:id="rId10"/>
    <p:sldId id="745" r:id="rId11"/>
    <p:sldId id="744" r:id="rId12"/>
    <p:sldId id="769" r:id="rId13"/>
    <p:sldId id="748" r:id="rId14"/>
    <p:sldId id="750" r:id="rId15"/>
    <p:sldId id="754" r:id="rId16"/>
    <p:sldId id="753" r:id="rId17"/>
    <p:sldId id="755" r:id="rId18"/>
    <p:sldId id="725" r:id="rId19"/>
    <p:sldId id="756" r:id="rId20"/>
    <p:sldId id="757" r:id="rId21"/>
    <p:sldId id="758" r:id="rId22"/>
    <p:sldId id="759" r:id="rId23"/>
    <p:sldId id="760" r:id="rId24"/>
    <p:sldId id="749" r:id="rId25"/>
    <p:sldId id="751" r:id="rId26"/>
    <p:sldId id="761" r:id="rId27"/>
    <p:sldId id="762" r:id="rId28"/>
    <p:sldId id="764" r:id="rId29"/>
    <p:sldId id="763" r:id="rId30"/>
    <p:sldId id="765" r:id="rId31"/>
    <p:sldId id="766" r:id="rId32"/>
    <p:sldId id="767" r:id="rId33"/>
    <p:sldId id="752" r:id="rId34"/>
    <p:sldId id="274" r:id="rId35"/>
    <p:sldId id="298" r:id="rId36"/>
    <p:sldId id="297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BFBF"/>
    <a:srgbClr val="4F81BD"/>
    <a:srgbClr val="D8D8D8"/>
    <a:srgbClr val="4BACC6"/>
    <a:srgbClr val="E7E7E7"/>
    <a:srgbClr val="E9EDF4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4667" autoAdjust="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28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6/11/relationships/changesInfo" Target="changesInfos/changesInfo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39D88CF5-9E89-4123-ABBD-56B6181F5B2F}"/>
    <pc:docChg chg="addSld delSld modSld">
      <pc:chgData name="Wittman, Barry" userId="bff186cd-6ce8-41ba-8e8c-e85cdef216de" providerId="ADAL" clId="{39D88CF5-9E89-4123-ABBD-56B6181F5B2F}" dt="2025-02-10T15:11:18.238" v="39" actId="20577"/>
      <pc:docMkLst>
        <pc:docMk/>
      </pc:docMkLst>
      <pc:sldChg chg="modSp">
        <pc:chgData name="Wittman, Barry" userId="bff186cd-6ce8-41ba-8e8c-e85cdef216de" providerId="ADAL" clId="{39D88CF5-9E89-4123-ABBD-56B6181F5B2F}" dt="2025-02-10T15:09:40.367" v="20" actId="20577"/>
        <pc:sldMkLst>
          <pc:docMk/>
          <pc:sldMk cId="0" sldId="257"/>
        </pc:sldMkLst>
        <pc:spChg chg="mod">
          <ac:chgData name="Wittman, Barry" userId="bff186cd-6ce8-41ba-8e8c-e85cdef216de" providerId="ADAL" clId="{39D88CF5-9E89-4123-ABBD-56B6181F5B2F}" dt="2025-02-10T15:09:40.367" v="20" actId="20577"/>
          <ac:spMkLst>
            <pc:docMk/>
            <pc:sldMk cId="0" sldId="257"/>
            <ac:spMk id="3" creationId="{00000000-0000-0000-0000-000000000000}"/>
          </ac:spMkLst>
        </pc:spChg>
      </pc:sldChg>
      <pc:sldChg chg="add">
        <pc:chgData name="Wittman, Barry" userId="bff186cd-6ce8-41ba-8e8c-e85cdef216de" providerId="ADAL" clId="{39D88CF5-9E89-4123-ABBD-56B6181F5B2F}" dt="2025-02-10T15:09:07.966" v="0"/>
        <pc:sldMkLst>
          <pc:docMk/>
          <pc:sldMk cId="1390619456" sldId="737"/>
        </pc:sldMkLst>
      </pc:sldChg>
      <pc:sldChg chg="add">
        <pc:chgData name="Wittman, Barry" userId="bff186cd-6ce8-41ba-8e8c-e85cdef216de" providerId="ADAL" clId="{39D88CF5-9E89-4123-ABBD-56B6181F5B2F}" dt="2025-02-10T15:09:07.966" v="0"/>
        <pc:sldMkLst>
          <pc:docMk/>
          <pc:sldMk cId="2083565360" sldId="739"/>
        </pc:sldMkLst>
      </pc:sldChg>
      <pc:sldChg chg="add">
        <pc:chgData name="Wittman, Barry" userId="bff186cd-6ce8-41ba-8e8c-e85cdef216de" providerId="ADAL" clId="{39D88CF5-9E89-4123-ABBD-56B6181F5B2F}" dt="2025-02-10T15:09:07.966" v="0"/>
        <pc:sldMkLst>
          <pc:docMk/>
          <pc:sldMk cId="438028543" sldId="741"/>
        </pc:sldMkLst>
      </pc:sldChg>
      <pc:sldChg chg="del">
        <pc:chgData name="Wittman, Barry" userId="bff186cd-6ce8-41ba-8e8c-e85cdef216de" providerId="ADAL" clId="{39D88CF5-9E89-4123-ABBD-56B6181F5B2F}" dt="2025-02-10T15:09:25.596" v="2" actId="2696"/>
        <pc:sldMkLst>
          <pc:docMk/>
          <pc:sldMk cId="1418424315" sldId="742"/>
        </pc:sldMkLst>
      </pc:sldChg>
      <pc:sldChg chg="add">
        <pc:chgData name="Wittman, Barry" userId="bff186cd-6ce8-41ba-8e8c-e85cdef216de" providerId="ADAL" clId="{39D88CF5-9E89-4123-ABBD-56B6181F5B2F}" dt="2025-02-10T15:09:07.966" v="0"/>
        <pc:sldMkLst>
          <pc:docMk/>
          <pc:sldMk cId="1579327970" sldId="743"/>
        </pc:sldMkLst>
      </pc:sldChg>
      <pc:sldChg chg="add">
        <pc:chgData name="Wittman, Barry" userId="bff186cd-6ce8-41ba-8e8c-e85cdef216de" providerId="ADAL" clId="{39D88CF5-9E89-4123-ABBD-56B6181F5B2F}" dt="2025-02-10T15:09:07.966" v="0"/>
        <pc:sldMkLst>
          <pc:docMk/>
          <pc:sldMk cId="1336031660" sldId="744"/>
        </pc:sldMkLst>
      </pc:sldChg>
      <pc:sldChg chg="add">
        <pc:chgData name="Wittman, Barry" userId="bff186cd-6ce8-41ba-8e8c-e85cdef216de" providerId="ADAL" clId="{39D88CF5-9E89-4123-ABBD-56B6181F5B2F}" dt="2025-02-10T15:09:07.966" v="0"/>
        <pc:sldMkLst>
          <pc:docMk/>
          <pc:sldMk cId="3678663354" sldId="745"/>
        </pc:sldMkLst>
      </pc:sldChg>
      <pc:sldChg chg="del">
        <pc:chgData name="Wittman, Barry" userId="bff186cd-6ce8-41ba-8e8c-e85cdef216de" providerId="ADAL" clId="{39D88CF5-9E89-4123-ABBD-56B6181F5B2F}" dt="2025-02-10T15:09:25.590" v="1" actId="2696"/>
        <pc:sldMkLst>
          <pc:docMk/>
          <pc:sldMk cId="1407873402" sldId="747"/>
        </pc:sldMkLst>
      </pc:sldChg>
      <pc:sldChg chg="modSp">
        <pc:chgData name="Wittman, Barry" userId="bff186cd-6ce8-41ba-8e8c-e85cdef216de" providerId="ADAL" clId="{39D88CF5-9E89-4123-ABBD-56B6181F5B2F}" dt="2025-02-10T15:11:18.238" v="39" actId="20577"/>
        <pc:sldMkLst>
          <pc:docMk/>
          <pc:sldMk cId="4190703281" sldId="752"/>
        </pc:sldMkLst>
        <pc:spChg chg="mod">
          <ac:chgData name="Wittman, Barry" userId="bff186cd-6ce8-41ba-8e8c-e85cdef216de" providerId="ADAL" clId="{39D88CF5-9E89-4123-ABBD-56B6181F5B2F}" dt="2025-02-10T15:11:18.238" v="39" actId="20577"/>
          <ac:spMkLst>
            <pc:docMk/>
            <pc:sldMk cId="4190703281" sldId="752"/>
            <ac:spMk id="2" creationId="{0B97A583-0CA4-4C88-A5F9-A890530B8308}"/>
          </ac:spMkLst>
        </pc:spChg>
      </pc:sldChg>
      <pc:sldChg chg="add">
        <pc:chgData name="Wittman, Barry" userId="bff186cd-6ce8-41ba-8e8c-e85cdef216de" providerId="ADAL" clId="{39D88CF5-9E89-4123-ABBD-56B6181F5B2F}" dt="2025-02-10T15:09:07.966" v="0"/>
        <pc:sldMkLst>
          <pc:docMk/>
          <pc:sldMk cId="2279763205" sldId="768"/>
        </pc:sldMkLst>
      </pc:sldChg>
      <pc:sldChg chg="add">
        <pc:chgData name="Wittman, Barry" userId="bff186cd-6ce8-41ba-8e8c-e85cdef216de" providerId="ADAL" clId="{39D88CF5-9E89-4123-ABBD-56B6181F5B2F}" dt="2025-02-10T15:09:07.966" v="0"/>
        <pc:sldMkLst>
          <pc:docMk/>
          <pc:sldMk cId="3019909843" sldId="76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3400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5 -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9EC1B-10CD-4606-8BD0-5A31A2D5E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Warning!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302251-C74F-4901-839C-D6CE0084E1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With pipes and FIFOs, it's common to create a fixed-size buffer and then read into it, usually only filling part of it</a:t>
            </a:r>
          </a:p>
          <a:p>
            <a:r>
              <a:rPr lang="en-US" dirty="0"/>
              <a:t>With message queues, you have to read </a:t>
            </a:r>
            <a:r>
              <a:rPr lang="en-US" i="1" dirty="0"/>
              <a:t>exactly</a:t>
            </a:r>
            <a:r>
              <a:rPr lang="en-US" dirty="0"/>
              <a:t> the size of a message that's waiting for you</a:t>
            </a:r>
          </a:p>
          <a:p>
            <a:pPr lvl="1"/>
            <a:r>
              <a:rPr lang="en-US" dirty="0"/>
              <a:t>If not, the read will fail</a:t>
            </a:r>
          </a:p>
          <a:p>
            <a:r>
              <a:rPr lang="en-US" dirty="0"/>
              <a:t>Two strategies:</a:t>
            </a:r>
          </a:p>
          <a:p>
            <a:pPr lvl="1"/>
            <a:r>
              <a:rPr lang="en-US" dirty="0"/>
              <a:t>Use a system where the sizes of messages are always the same</a:t>
            </a:r>
          </a:p>
          <a:p>
            <a:pPr lvl="1"/>
            <a:r>
              <a:rPr lang="en-US" dirty="0"/>
              <a:t>Use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mq_getattr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function to get the attributes of a message waiting in the message queue and create a buffer exactly the right size to read 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663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0FC8B-FB1C-42E2-9083-13BE19E4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Message queue receiving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67604-05DC-43C8-BEE3-7C8CAFE0E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663207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The following code reads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"WOMBAT"</a:t>
            </a:r>
            <a:r>
              <a:rPr lang="en-US" dirty="0"/>
              <a:t> message sent by the other code</a:t>
            </a:r>
          </a:p>
          <a:p>
            <a:r>
              <a:rPr lang="en-US" dirty="0"/>
              <a:t>It uses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mq_getattr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to find out how big of a buffer it needs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5E11A86-04E3-4B96-AEE4-7E3F3249D017}"/>
              </a:ext>
            </a:extLst>
          </p:cNvPr>
          <p:cNvSpPr txBox="1">
            <a:spLocks/>
          </p:cNvSpPr>
          <p:nvPr/>
        </p:nvSpPr>
        <p:spPr>
          <a:xfrm>
            <a:off x="609600" y="2438400"/>
            <a:ext cx="10972800" cy="3886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62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mqd_t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mqd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mq_open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"/comp3400_mq"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O_RDONLY);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Only two arguments to open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assert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mqd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!= -1);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mq_attr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attr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assert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mq_getattr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mqd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&amp;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attr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!= -1);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Get attributes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*buffer =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calloc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attr.mq_msgsize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1);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Allocate buffer with size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assert (buffer != NULL);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priority = 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mq_receive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mqd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buffer,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attr.mq_msgsize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&amp;priority)) == -1)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Get message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"Failed to receive message\n"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"Received [priority %u]: '%s'\n"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priority, buffer);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free (buffer);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buffer = NULL;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mq_close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mqd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336031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EC17A-0887-43E2-853C-1F1373670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Asynchronous message queues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3D1D4-BA47-4BD6-AFAC-34EBC17F3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if you don't want your code to block when it's trying to read from or write to a message queue?</a:t>
            </a:r>
          </a:p>
          <a:p>
            <a:r>
              <a:rPr lang="en-US" dirty="0"/>
              <a:t>Three alternatives: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Bitwise OR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O_NONBLOCK</a:t>
            </a:r>
            <a:r>
              <a:rPr lang="en-US" dirty="0"/>
              <a:t> with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oflag</a:t>
            </a:r>
            <a:r>
              <a:rPr lang="en-US" dirty="0"/>
              <a:t> when opening the queue</a:t>
            </a:r>
          </a:p>
          <a:p>
            <a:pPr lvl="2"/>
            <a:r>
              <a:rPr lang="en-US" dirty="0"/>
              <a:t>Doing so will cause your code to return immediately with an error if there's nothing to read (or no space to write)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Use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mq_timedsend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and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mq_timedreceive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which will eventually time out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Use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mq_notify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to send a signal to a process that can then go read a message after one is added to the message queue</a:t>
            </a:r>
          </a:p>
        </p:txBody>
      </p:sp>
    </p:spTree>
    <p:extLst>
      <p:ext uri="{BB962C8B-B14F-4D97-AF65-F5344CB8AC3E}">
        <p14:creationId xmlns:p14="http://schemas.microsoft.com/office/powerpoint/2010/main" val="3019909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A5DD0-26F0-4596-BE60-6247257CE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Shared Memory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9AEF09-0F96-4E81-A739-0206A7B018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3087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C51B1F1-BAB3-4CFF-827C-13141DC35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Shared memory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19CD9A7-581F-46C3-BB8A-9B678F257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Shared memory is pretty much the same as using memory-mapped files</a:t>
            </a:r>
          </a:p>
          <a:p>
            <a:pPr lvl="1"/>
            <a:r>
              <a:rPr lang="en-US" dirty="0"/>
              <a:t>Except that there's no file associated with the share</a:t>
            </a:r>
          </a:p>
          <a:p>
            <a:pPr lvl="1"/>
            <a:r>
              <a:rPr lang="en-US" dirty="0"/>
              <a:t>So there's no persistent record of the memory</a:t>
            </a:r>
          </a:p>
          <a:p>
            <a:r>
              <a:rPr lang="en-US" dirty="0"/>
              <a:t>To share memory, create a shared memory object (like a file, but isn't) with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shm_open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dirty="0"/>
              <a:t>The size of this object is often resized with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ftruncate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dirty="0"/>
              <a:t>Then, this shared memory object is mapped with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mmap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as was done with memory mapped files</a:t>
            </a:r>
          </a:p>
          <a:p>
            <a:r>
              <a:rPr lang="en-US" dirty="0"/>
              <a:t>To delete the shared memory object, use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shm_unlink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1514929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71788-323A-4F0A-B324-254517414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A7B3E-BB57-45B9-8F83-C2EEC9DB77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75192"/>
            <a:ext cx="5181601" cy="46256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shared memory mapping means that a region of memory in one process exactly corresponds to memory in another region of memory in another process</a:t>
            </a:r>
          </a:p>
          <a:p>
            <a:r>
              <a:rPr lang="en-US" dirty="0"/>
              <a:t>It's unlikely that the mapped memory will be in the same location in virtual memory for the two processes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DC08624-284D-4370-B16D-A2B5F5CEBF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841015"/>
              </p:ext>
            </p:extLst>
          </p:nvPr>
        </p:nvGraphicFramePr>
        <p:xfrm>
          <a:off x="9525000" y="1366888"/>
          <a:ext cx="1905000" cy="49577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4235062663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100000">
                          <a:srgbClr val="BFBFBF"/>
                        </a:gs>
                        <a:gs pos="0">
                          <a:srgbClr val="BFBFBF">
                            <a:alpha val="0"/>
                          </a:srgb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07633935"/>
                  </a:ext>
                </a:extLst>
              </a:tr>
              <a:tr h="807784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Stack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617766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955202"/>
                  </a:ext>
                </a:extLst>
              </a:tr>
              <a:tr h="431315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Memory Map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911224"/>
                  </a:ext>
                </a:extLst>
              </a:tr>
              <a:tr h="999134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15fe39b2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756f1a80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7b4e621c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34a65aeb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450670"/>
                  </a:ext>
                </a:extLst>
              </a:tr>
              <a:tr h="576848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987490"/>
                  </a:ext>
                </a:extLst>
              </a:tr>
              <a:tr h="999631"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BFBFBF"/>
                        </a:gs>
                        <a:gs pos="100000">
                          <a:srgbClr val="BFBFBF">
                            <a:alpha val="0"/>
                          </a:srgb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817650750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B34AF42-D943-42F6-A6AC-185A718027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463990"/>
              </p:ext>
            </p:extLst>
          </p:nvPr>
        </p:nvGraphicFramePr>
        <p:xfrm>
          <a:off x="6629400" y="1380540"/>
          <a:ext cx="1905000" cy="49304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4235062663"/>
                    </a:ext>
                  </a:extLst>
                </a:gridCol>
              </a:tblGrid>
              <a:tr h="434608"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BFBFBF">
                            <a:alpha val="0"/>
                          </a:srgbClr>
                        </a:gs>
                        <a:gs pos="100000">
                          <a:srgbClr val="BFBFBF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07633935"/>
                  </a:ext>
                </a:extLst>
              </a:tr>
              <a:tr h="807784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Stack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6177662"/>
                  </a:ext>
                </a:extLst>
              </a:tr>
              <a:tr h="935876"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955202"/>
                  </a:ext>
                </a:extLst>
              </a:tr>
              <a:tr h="6185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Memory Map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911224"/>
                  </a:ext>
                </a:extLst>
              </a:tr>
              <a:tr h="996696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15fe39b2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756f1a80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7b4e621c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34a65aeb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450670"/>
                  </a:ext>
                </a:extLst>
              </a:tr>
              <a:tr h="298704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987490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BFBFBF"/>
                        </a:gs>
                        <a:gs pos="100000">
                          <a:srgbClr val="BFBFBF">
                            <a:alpha val="0"/>
                          </a:srgb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817650750"/>
                  </a:ext>
                </a:extLst>
              </a:tr>
            </a:tbl>
          </a:graphicData>
        </a:graphic>
      </p:graphicFrame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A2A2A9BE-1928-49EA-B8E4-A07792FC8D56}"/>
              </a:ext>
            </a:extLst>
          </p:cNvPr>
          <p:cNvCxnSpPr>
            <a:cxnSpLocks/>
          </p:cNvCxnSpPr>
          <p:nvPr/>
        </p:nvCxnSpPr>
        <p:spPr>
          <a:xfrm rot="10800000" flipV="1">
            <a:off x="6629400" y="2234248"/>
            <a:ext cx="228600" cy="2133600"/>
          </a:xfrm>
          <a:prstGeom prst="bentConnector3">
            <a:avLst>
              <a:gd name="adj1" fmla="val 280000"/>
            </a:avLst>
          </a:prstGeom>
          <a:ln w="25400">
            <a:headEnd type="oval" w="lg" len="lg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8EBD7E8A-1161-4415-B27A-31DA56CD072C}"/>
              </a:ext>
            </a:extLst>
          </p:cNvPr>
          <p:cNvCxnSpPr>
            <a:cxnSpLocks/>
          </p:cNvCxnSpPr>
          <p:nvPr/>
        </p:nvCxnSpPr>
        <p:spPr>
          <a:xfrm>
            <a:off x="11201400" y="2462848"/>
            <a:ext cx="228600" cy="1447800"/>
          </a:xfrm>
          <a:prstGeom prst="bentConnector3">
            <a:avLst>
              <a:gd name="adj1" fmla="val 200000"/>
            </a:avLst>
          </a:prstGeom>
          <a:ln w="25400">
            <a:headEnd type="oval" w="lg" len="lg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Arrow: Left-Right 28">
            <a:extLst>
              <a:ext uri="{FF2B5EF4-FFF2-40B4-BE49-F238E27FC236}">
                <a16:creationId xmlns:a16="http://schemas.microsoft.com/office/drawing/2014/main" id="{44736846-CE66-4FAF-9871-BC3BF9400067}"/>
              </a:ext>
            </a:extLst>
          </p:cNvPr>
          <p:cNvSpPr/>
          <p:nvPr/>
        </p:nvSpPr>
        <p:spPr>
          <a:xfrm rot="20895558">
            <a:off x="8053994" y="4148953"/>
            <a:ext cx="1889685" cy="545559"/>
          </a:xfrm>
          <a:prstGeom prst="left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82B65F6-6222-4F92-9029-DFC8AC7AF2FF}"/>
              </a:ext>
            </a:extLst>
          </p:cNvPr>
          <p:cNvSpPr txBox="1"/>
          <p:nvPr/>
        </p:nvSpPr>
        <p:spPr>
          <a:xfrm>
            <a:off x="6553200" y="620773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Process 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B57AAD0-8F73-4C12-AF7A-64203877317F}"/>
              </a:ext>
            </a:extLst>
          </p:cNvPr>
          <p:cNvSpPr txBox="1"/>
          <p:nvPr/>
        </p:nvSpPr>
        <p:spPr>
          <a:xfrm>
            <a:off x="9448800" y="620773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Process 2</a:t>
            </a:r>
          </a:p>
        </p:txBody>
      </p:sp>
    </p:spTree>
    <p:extLst>
      <p:ext uri="{BB962C8B-B14F-4D97-AF65-F5344CB8AC3E}">
        <p14:creationId xmlns:p14="http://schemas.microsoft.com/office/powerpoint/2010/main" val="1149312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520D1-5812-443D-916B-074ABACD1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6D34E-1C5A-453A-9F5B-EB817AD99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When sharing memory, it could be tempting to share </a:t>
            </a:r>
            <a:r>
              <a:rPr lang="en-US" i="1" dirty="0"/>
              <a:t>any</a:t>
            </a:r>
            <a:r>
              <a:rPr lang="en-US" dirty="0"/>
              <a:t> memory</a:t>
            </a:r>
          </a:p>
          <a:p>
            <a:pPr lvl="1"/>
            <a:r>
              <a:rPr lang="en-US" dirty="0"/>
              <a:t>Even pointers</a:t>
            </a:r>
          </a:p>
          <a:p>
            <a:r>
              <a:rPr lang="en-US" dirty="0"/>
              <a:t>For example, what if you wanted to have two processes both have access to a linked list?</a:t>
            </a:r>
          </a:p>
          <a:p>
            <a:r>
              <a:rPr lang="en-US" b="1" dirty="0"/>
              <a:t>It won't work.</a:t>
            </a:r>
          </a:p>
          <a:p>
            <a:r>
              <a:rPr lang="en-US" dirty="0"/>
              <a:t>Even shared memory has different addresses in each process's virtual memory </a:t>
            </a:r>
          </a:p>
          <a:p>
            <a:r>
              <a:rPr lang="en-US" dirty="0"/>
              <a:t>If you </a:t>
            </a:r>
            <a:r>
              <a:rPr lang="en-US" i="1" dirty="0"/>
              <a:t>have</a:t>
            </a:r>
            <a:r>
              <a:rPr lang="en-US" dirty="0"/>
              <a:t> to use pointers, use offsets from the start of the shared memory, rather than pointer variables declared inside the memory</a:t>
            </a:r>
          </a:p>
        </p:txBody>
      </p:sp>
    </p:spTree>
    <p:extLst>
      <p:ext uri="{BB962C8B-B14F-4D97-AF65-F5344CB8AC3E}">
        <p14:creationId xmlns:p14="http://schemas.microsoft.com/office/powerpoint/2010/main" val="2626064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07B41-591C-4A1A-BD1C-25439D9AD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1C4CEF-AF40-4064-86B4-336B5BD7B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438400"/>
            <a:ext cx="10972800" cy="4264152"/>
          </a:xfrm>
        </p:spPr>
        <p:txBody>
          <a:bodyPr>
            <a:normAutofit fontScale="70000" lnSpcReduction="20000"/>
          </a:bodyPr>
          <a:lstStyle/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dirty="0"/>
              <a:t> gives the name of the object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oflag</a:t>
            </a:r>
            <a:r>
              <a:rPr lang="en-US" dirty="0"/>
              <a:t>: Access needed, a bitwise OR of flags like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O_RDONLY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O_WRONLY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O_RDWR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O_CREAT</a:t>
            </a:r>
            <a:r>
              <a:rPr lang="en-US" dirty="0"/>
              <a:t>,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O_EXCL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mode</a:t>
            </a:r>
            <a:r>
              <a:rPr lang="en-US" dirty="0"/>
              <a:t>: Permissions, a bitwise OR of flags like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S_IWUSR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S_IRGRP</a:t>
            </a:r>
          </a:p>
          <a:p>
            <a:pPr lvl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dirty="0"/>
              <a:t> is the object to delete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dirty="0"/>
              <a:t> is a descriptor for the object or file to resize</a:t>
            </a:r>
          </a:p>
          <a:p>
            <a:pPr lvl="1"/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r>
              <a:rPr lang="en-US"/>
              <a:t> </a:t>
            </a:r>
            <a:r>
              <a:rPr lang="en-US" dirty="0"/>
              <a:t>the is the new size</a:t>
            </a:r>
          </a:p>
          <a:p>
            <a:pPr lvl="1"/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4E005C0-F4D5-4476-9A31-262480127949}"/>
              </a:ext>
            </a:extLst>
          </p:cNvPr>
          <p:cNvSpPr txBox="1">
            <a:spLocks/>
          </p:cNvSpPr>
          <p:nvPr/>
        </p:nvSpPr>
        <p:spPr>
          <a:xfrm>
            <a:off x="381000" y="1828800"/>
            <a:ext cx="11201400" cy="609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fr-FR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fr-FR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shm_open</a:t>
            </a:r>
            <a:r>
              <a:rPr lang="fr-FR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fr-FR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fr-FR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char</a:t>
            </a:r>
            <a:r>
              <a:rPr lang="fr-FR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fr-FR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fr-FR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fr-FR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fr-FR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oflag, </a:t>
            </a:r>
            <a:r>
              <a:rPr lang="fr-FR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mode_t</a:t>
            </a:r>
            <a:r>
              <a:rPr lang="fr-FR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mode);</a:t>
            </a: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9C9A18F-DFAC-4159-9CD2-4019F73643FF}"/>
              </a:ext>
            </a:extLst>
          </p:cNvPr>
          <p:cNvSpPr txBox="1">
            <a:spLocks/>
          </p:cNvSpPr>
          <p:nvPr/>
        </p:nvSpPr>
        <p:spPr>
          <a:xfrm>
            <a:off x="381000" y="3886200"/>
            <a:ext cx="11201400" cy="609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5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shm_unlink</a:t>
            </a:r>
            <a:r>
              <a:rPr lang="en-US" sz="25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 char</a:t>
            </a:r>
            <a:r>
              <a:rPr lang="en-US" sz="25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*name);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86F50C0-4CCC-42AD-8DF6-EBFA346C1976}"/>
              </a:ext>
            </a:extLst>
          </p:cNvPr>
          <p:cNvSpPr txBox="1">
            <a:spLocks/>
          </p:cNvSpPr>
          <p:nvPr/>
        </p:nvSpPr>
        <p:spPr>
          <a:xfrm>
            <a:off x="381000" y="5105400"/>
            <a:ext cx="11201400" cy="609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5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ftruncate</a:t>
            </a:r>
            <a:r>
              <a:rPr lang="en-US" sz="25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5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fd</a:t>
            </a:r>
            <a:r>
              <a:rPr lang="en-US" sz="25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5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off_t</a:t>
            </a:r>
            <a:r>
              <a:rPr lang="en-US" sz="25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length);</a:t>
            </a:r>
          </a:p>
        </p:txBody>
      </p:sp>
    </p:spTree>
    <p:extLst>
      <p:ext uri="{BB962C8B-B14F-4D97-AF65-F5344CB8AC3E}">
        <p14:creationId xmlns:p14="http://schemas.microsoft.com/office/powerpoint/2010/main" val="616268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F813E-66F7-4C99-A4F7-DC2278F45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of memory mapping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A857CE-7145-457D-80C3-84F0CAA43C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8991600" cy="4854208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mmap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function returns memory mapped to a file descriptor or IPC object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dirty="0"/>
              <a:t> is a suggestion for where the memory goes but should usually be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r>
              <a:rPr lang="en-US" dirty="0"/>
              <a:t> is how many bytes to map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prot</a:t>
            </a:r>
            <a:r>
              <a:rPr lang="en-US" dirty="0"/>
              <a:t> are flags shown on the right that can be combined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flags</a:t>
            </a:r>
            <a:r>
              <a:rPr lang="en-US" dirty="0"/>
              <a:t> are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MAP_SHARED</a:t>
            </a:r>
            <a:r>
              <a:rPr lang="en-US" dirty="0"/>
              <a:t> 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MAP_PRIVATE</a:t>
            </a:r>
            <a:r>
              <a:rPr lang="en-US" dirty="0"/>
              <a:t> (and others),</a:t>
            </a:r>
          </a:p>
          <a:p>
            <a:pPr marL="457200" lvl="1" indent="0">
              <a:buNone/>
            </a:pPr>
            <a:r>
              <a:rPr lang="en-US" dirty="0"/>
              <a:t>      depending on whether the area is shared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dirty="0"/>
              <a:t> is an open file descriptor for a file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offset</a:t>
            </a:r>
            <a:r>
              <a:rPr lang="en-US" dirty="0"/>
              <a:t> is the starting point inside the file</a:t>
            </a:r>
          </a:p>
          <a:p>
            <a:r>
              <a:rPr lang="en-US" dirty="0"/>
              <a:t>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munmap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function </a:t>
            </a:r>
            <a:r>
              <a:rPr lang="en-US" dirty="0" err="1"/>
              <a:t>unmaps</a:t>
            </a:r>
            <a:r>
              <a:rPr lang="en-US" dirty="0"/>
              <a:t> an existing map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dirty="0"/>
              <a:t> is the start of the mapped address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r>
              <a:rPr lang="en-US" dirty="0"/>
              <a:t> is how much to </a:t>
            </a:r>
            <a:r>
              <a:rPr lang="en-US" dirty="0" err="1"/>
              <a:t>unmap</a:t>
            </a:r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marL="118872" indent="0">
              <a:buNone/>
            </a:pPr>
            <a:endParaRPr lang="en-US" dirty="0"/>
          </a:p>
          <a:p>
            <a:pPr marL="118872" indent="0">
              <a:buNone/>
            </a:pP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AB68712-135A-41C9-A481-9EE27DE657CF}"/>
              </a:ext>
            </a:extLst>
          </p:cNvPr>
          <p:cNvSpPr txBox="1">
            <a:spLocks/>
          </p:cNvSpPr>
          <p:nvPr/>
        </p:nvSpPr>
        <p:spPr>
          <a:xfrm>
            <a:off x="381000" y="2209800"/>
            <a:ext cx="11201400" cy="76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mmap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length,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flags,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off_t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offset);</a:t>
            </a:r>
            <a:endParaRPr lang="en-US" sz="27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82D515C-735D-4F21-BD83-86FCE45CE4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248885"/>
              </p:ext>
            </p:extLst>
          </p:nvPr>
        </p:nvGraphicFramePr>
        <p:xfrm>
          <a:off x="7655496" y="3429000"/>
          <a:ext cx="3891407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0705">
                  <a:extLst>
                    <a:ext uri="{9D8B030D-6E8A-4147-A177-3AD203B41FA5}">
                      <a16:colId xmlns:a16="http://schemas.microsoft.com/office/drawing/2014/main" val="1506470794"/>
                    </a:ext>
                  </a:extLst>
                </a:gridCol>
                <a:gridCol w="2310702">
                  <a:extLst>
                    <a:ext uri="{9D8B030D-6E8A-4147-A177-3AD203B41FA5}">
                      <a16:colId xmlns:a16="http://schemas.microsoft.com/office/drawing/2014/main" val="1768537630"/>
                    </a:ext>
                  </a:extLst>
                </a:gridCol>
              </a:tblGrid>
              <a:tr h="200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>
                          <a:effectLst/>
                        </a:rPr>
                        <a:t>Protection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>
                          <a:effectLst/>
                        </a:rPr>
                        <a:t>Actions permitted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70733257"/>
                  </a:ext>
                </a:extLst>
              </a:tr>
              <a:tr h="2009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PROT_NONE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</a:rPr>
                        <a:t>May not be accessed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674042"/>
                  </a:ext>
                </a:extLst>
              </a:tr>
              <a:tr h="2009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PROT_READ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</a:rPr>
                        <a:t>Region can be read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032413"/>
                  </a:ext>
                </a:extLst>
              </a:tr>
              <a:tr h="2009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PROT_WRITE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</a:rPr>
                        <a:t>Region can be modified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571051"/>
                  </a:ext>
                </a:extLst>
              </a:tr>
              <a:tr h="2009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PROT_EXEC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</a:rPr>
                        <a:t>Region can be executed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7829035"/>
                  </a:ext>
                </a:extLst>
              </a:tr>
            </a:tbl>
          </a:graphicData>
        </a:graphic>
      </p:graphicFrame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12A1117-1A75-44C6-B1E8-C9AEAE317F9C}"/>
              </a:ext>
            </a:extLst>
          </p:cNvPr>
          <p:cNvSpPr txBox="1">
            <a:spLocks/>
          </p:cNvSpPr>
          <p:nvPr/>
        </p:nvSpPr>
        <p:spPr>
          <a:xfrm>
            <a:off x="320103" y="5334000"/>
            <a:ext cx="11201400" cy="609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munmap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length);</a:t>
            </a:r>
            <a:endParaRPr lang="en-US" sz="27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783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8EC20-A83E-4861-8732-72339486B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memory mapping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F73B10-C308-4079-8C65-A8E8A8C0CE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First, let's imagine a struct declaration for structs that contain permission information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D393BFD-5DC5-4FB2-9A86-93094F91F5AA}"/>
              </a:ext>
            </a:extLst>
          </p:cNvPr>
          <p:cNvSpPr txBox="1">
            <a:spLocks/>
          </p:cNvSpPr>
          <p:nvPr/>
        </p:nvSpPr>
        <p:spPr>
          <a:xfrm>
            <a:off x="381000" y="3048000"/>
            <a:ext cx="11201400" cy="1828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77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permission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user;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group;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other;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126755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Overview of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getopt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dirty="0"/>
              <a:t>POSIX IPC</a:t>
            </a:r>
          </a:p>
          <a:p>
            <a:r>
              <a:rPr lang="en-US" dirty="0"/>
              <a:t>Started POSIX message queues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8EC20-A83E-4861-8732-72339486B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memory mapping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F73B10-C308-4079-8C65-A8E8A8C0C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50140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 parent process:</a:t>
            </a:r>
          </a:p>
          <a:p>
            <a:pPr lvl="1"/>
            <a:r>
              <a:rPr lang="en-US" dirty="0"/>
              <a:t>Creates a memory-mapped object</a:t>
            </a:r>
          </a:p>
          <a:p>
            <a:pPr lvl="1"/>
            <a:r>
              <a:rPr lang="en-US" dirty="0"/>
              <a:t>Stretches it to be exactly the right size</a:t>
            </a:r>
          </a:p>
          <a:p>
            <a:pPr lvl="1"/>
            <a:r>
              <a:rPr lang="en-US" dirty="0"/>
              <a:t>Maps some memory to this object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D393BFD-5DC5-4FB2-9A86-93094F91F5AA}"/>
              </a:ext>
            </a:extLst>
          </p:cNvPr>
          <p:cNvSpPr txBox="1">
            <a:spLocks/>
          </p:cNvSpPr>
          <p:nvPr/>
        </p:nvSpPr>
        <p:spPr>
          <a:xfrm>
            <a:off x="381000" y="3355848"/>
            <a:ext cx="11201400" cy="3273552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77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shmfd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shm_open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"/comp3400_shm"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O_CREAT | O_EXCL | O_RDWR, S_IRUSR | S_IWUSR);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assert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shmfd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!= -1);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Resize to hold one struct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assert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ftruncate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shmfd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permission)) != -1);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Map the object into memory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permission *perm =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mmap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(NULL, 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permission),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PROT_READ | PROT_WRITE, MAP_SHARED,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shmfd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0);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assert (perm != MAP_FAILED);</a:t>
            </a:r>
          </a:p>
        </p:txBody>
      </p:sp>
    </p:spTree>
    <p:extLst>
      <p:ext uri="{BB962C8B-B14F-4D97-AF65-F5344CB8AC3E}">
        <p14:creationId xmlns:p14="http://schemas.microsoft.com/office/powerpoint/2010/main" val="332841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8EC20-A83E-4861-8732-72339486B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memory mapping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F73B10-C308-4079-8C65-A8E8A8C0C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730007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Fork the process</a:t>
            </a:r>
          </a:p>
          <a:p>
            <a:r>
              <a:rPr lang="en-US" dirty="0"/>
              <a:t>Then, the child process:</a:t>
            </a:r>
          </a:p>
          <a:p>
            <a:pPr lvl="1"/>
            <a:r>
              <a:rPr lang="en-US" dirty="0"/>
              <a:t>Sets values in the struct</a:t>
            </a:r>
          </a:p>
          <a:p>
            <a:pPr lvl="1"/>
            <a:r>
              <a:rPr lang="en-US" dirty="0" err="1"/>
              <a:t>Unmaps</a:t>
            </a:r>
            <a:r>
              <a:rPr lang="en-US" dirty="0"/>
              <a:t> the memory</a:t>
            </a:r>
          </a:p>
          <a:p>
            <a:pPr lvl="1"/>
            <a:r>
              <a:rPr lang="en-US" dirty="0"/>
              <a:t>Closes the object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D393BFD-5DC5-4FB2-9A86-93094F91F5AA}"/>
              </a:ext>
            </a:extLst>
          </p:cNvPr>
          <p:cNvSpPr txBox="1">
            <a:spLocks/>
          </p:cNvSpPr>
          <p:nvPr/>
        </p:nvSpPr>
        <p:spPr>
          <a:xfrm>
            <a:off x="381000" y="3429000"/>
            <a:ext cx="11201400" cy="3200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70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pid_t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child_pid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fork();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child_pid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== 0)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perm-&gt;user = 6;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perm-&gt;group = 4;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perm-&gt;other = 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Unmap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and close the child's shared memory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munmap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(perm, 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permission));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close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shmfd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exit(0);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</p:txBody>
      </p:sp>
    </p:spTree>
    <p:extLst>
      <p:ext uri="{BB962C8B-B14F-4D97-AF65-F5344CB8AC3E}">
        <p14:creationId xmlns:p14="http://schemas.microsoft.com/office/powerpoint/2010/main" val="3516852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8EC20-A83E-4861-8732-72339486B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memory mapping finished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F73B10-C308-4079-8C65-A8E8A8C0C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03480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Finally, the parent process:</a:t>
            </a:r>
          </a:p>
          <a:p>
            <a:pPr lvl="1"/>
            <a:r>
              <a:rPr lang="en-US" dirty="0"/>
              <a:t>Waits for the child to finish</a:t>
            </a:r>
          </a:p>
          <a:p>
            <a:pPr lvl="1"/>
            <a:r>
              <a:rPr lang="en-US" dirty="0"/>
              <a:t>Outputs the data stored by the child</a:t>
            </a:r>
          </a:p>
          <a:p>
            <a:pPr lvl="1"/>
            <a:r>
              <a:rPr lang="en-US" dirty="0" err="1"/>
              <a:t>Unmaps</a:t>
            </a:r>
            <a:r>
              <a:rPr lang="en-US" dirty="0"/>
              <a:t> the memory and closes the object</a:t>
            </a:r>
          </a:p>
          <a:p>
            <a:pPr lvl="1"/>
            <a:r>
              <a:rPr lang="en-US" dirty="0"/>
              <a:t>Deletes the object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D393BFD-5DC5-4FB2-9A86-93094F91F5AA}"/>
              </a:ext>
            </a:extLst>
          </p:cNvPr>
          <p:cNvSpPr txBox="1">
            <a:spLocks/>
          </p:cNvSpPr>
          <p:nvPr/>
        </p:nvSpPr>
        <p:spPr>
          <a:xfrm>
            <a:off x="381000" y="3872216"/>
            <a:ext cx="11201400" cy="2757183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wait (NULL);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Wait for the child to finish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Read from mapped memory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"Permission bit-mask: 0%d%d%d\n"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    perm-&gt;user, perm-&gt;group, perm-&gt;other);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munmap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(perm, 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permission));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Unmap</a:t>
            </a:r>
            <a:endParaRPr lang="en-US" sz="27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close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shmfd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Close object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shm_unlink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"/comp3400_shm"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Delete object</a:t>
            </a:r>
          </a:p>
        </p:txBody>
      </p:sp>
    </p:spTree>
    <p:extLst>
      <p:ext uri="{BB962C8B-B14F-4D97-AF65-F5344CB8AC3E}">
        <p14:creationId xmlns:p14="http://schemas.microsoft.com/office/powerpoint/2010/main" val="423974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B6160-C54E-4B6C-87B8-3FEFCB5D3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do we use both?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BCE57-B116-4033-B4DD-13DC5D0202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It might strange to use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shm_open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to create a POSIX object and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mmap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to memory map this "file"</a:t>
            </a:r>
          </a:p>
          <a:p>
            <a:pPr lvl="1"/>
            <a:r>
              <a:rPr lang="en-US" dirty="0"/>
              <a:t>We could just memory map some existing file</a:t>
            </a:r>
          </a:p>
          <a:p>
            <a:pPr lvl="1"/>
            <a:r>
              <a:rPr lang="en-US" dirty="0"/>
              <a:t>We could use make a POSIX object and read and write it like it was a file</a:t>
            </a:r>
          </a:p>
          <a:p>
            <a:r>
              <a:rPr lang="en-US" dirty="0"/>
              <a:t>Advantages to using both: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shm_open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creates POSIX objects instead of using other files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shm_unlink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only deletes POSIX objects </a:t>
            </a:r>
            <a:r>
              <a:rPr lang="en-US"/>
              <a:t>when no other </a:t>
            </a:r>
            <a:r>
              <a:rPr lang="en-US" dirty="0"/>
              <a:t>processes have connections to them, making it safer</a:t>
            </a:r>
          </a:p>
          <a:p>
            <a:pPr lvl="1"/>
            <a:r>
              <a:rPr lang="en-US" dirty="0"/>
              <a:t>Using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mmap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makes it convenient to do memory accesses instead of file operations</a:t>
            </a:r>
          </a:p>
        </p:txBody>
      </p:sp>
    </p:spTree>
    <p:extLst>
      <p:ext uri="{BB962C8B-B14F-4D97-AF65-F5344CB8AC3E}">
        <p14:creationId xmlns:p14="http://schemas.microsoft.com/office/powerpoint/2010/main" val="3726823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5E304-9453-40CA-A09B-3611EC486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Semaphores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463D0C-980C-49D8-9EBA-AE3DE2257C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7787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E130EAA-2FCC-42A2-B62F-6C8CFEF2F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Synchronization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8F4B110-2D25-4535-AA1F-8C88B0F054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Both of the kinds of shared-memory IPC we've talked about often need synchronization</a:t>
            </a:r>
          </a:p>
          <a:p>
            <a:r>
              <a:rPr lang="en-US" b="1" dirty="0"/>
              <a:t>Synchronization</a:t>
            </a:r>
            <a:r>
              <a:rPr lang="en-US" dirty="0"/>
              <a:t> means controlling when reads and writes happen to avoid getting meaningless results</a:t>
            </a:r>
          </a:p>
          <a:p>
            <a:r>
              <a:rPr lang="en-US" dirty="0"/>
              <a:t>In the previous example, a parent process waited for the child process to finish writing (and die) before reading</a:t>
            </a:r>
          </a:p>
          <a:p>
            <a:r>
              <a:rPr lang="en-US" dirty="0"/>
              <a:t>In general, doing so is undesirable:</a:t>
            </a:r>
          </a:p>
          <a:p>
            <a:pPr lvl="1"/>
            <a:r>
              <a:rPr lang="en-US" dirty="0"/>
              <a:t>Many communicating processes do not have a parent/child relationship</a:t>
            </a:r>
          </a:p>
          <a:p>
            <a:pPr lvl="1"/>
            <a:r>
              <a:rPr lang="en-US" dirty="0"/>
              <a:t>Waiting for a process to die means that there can't be back-and-forth communication</a:t>
            </a:r>
          </a:p>
        </p:txBody>
      </p:sp>
    </p:spTree>
    <p:extLst>
      <p:ext uri="{BB962C8B-B14F-4D97-AF65-F5344CB8AC3E}">
        <p14:creationId xmlns:p14="http://schemas.microsoft.com/office/powerpoint/2010/main" val="2252289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82C51-4865-4C9D-B2D9-7A0823383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Semaphores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FFBF3-579D-47B2-80D7-6E816B054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Semaphores</a:t>
            </a:r>
            <a:r>
              <a:rPr lang="en-US" dirty="0"/>
              <a:t> are a simple kind of synchronization</a:t>
            </a:r>
          </a:p>
          <a:p>
            <a:r>
              <a:rPr lang="en-US" dirty="0"/>
              <a:t>Internally, they have a counter</a:t>
            </a:r>
          </a:p>
          <a:p>
            <a:r>
              <a:rPr lang="en-US" dirty="0"/>
              <a:t>If a process calls </a:t>
            </a:r>
            <a:r>
              <a:rPr lang="en-US" i="1" dirty="0"/>
              <a:t>wait</a:t>
            </a:r>
            <a:r>
              <a:rPr lang="en-US" dirty="0"/>
              <a:t> on a semaphore and the semaphore's value is 0 or lower, the process will get blocked</a:t>
            </a:r>
          </a:p>
          <a:p>
            <a:r>
              <a:rPr lang="en-US" dirty="0"/>
              <a:t>When another process calls </a:t>
            </a:r>
            <a:r>
              <a:rPr lang="en-US" i="1" dirty="0"/>
              <a:t>post</a:t>
            </a:r>
            <a:r>
              <a:rPr lang="en-US" dirty="0"/>
              <a:t> and the counter goes up, a blocked process will resume (decrementing the counter back to 0 first)</a:t>
            </a:r>
          </a:p>
          <a:p>
            <a:r>
              <a:rPr lang="en-US" dirty="0"/>
              <a:t>Many processes can be waiting on a single semaphore, but only one will resume per call to post</a:t>
            </a:r>
          </a:p>
          <a:p>
            <a:r>
              <a:rPr lang="en-US" dirty="0"/>
              <a:t>Waiting on a semaphore is also called decrementing, downing, or P</a:t>
            </a:r>
          </a:p>
          <a:p>
            <a:r>
              <a:rPr lang="en-US" dirty="0"/>
              <a:t>Posting on a semaphore is also called incrementing, upping, or V</a:t>
            </a:r>
          </a:p>
        </p:txBody>
      </p:sp>
    </p:spTree>
    <p:extLst>
      <p:ext uri="{BB962C8B-B14F-4D97-AF65-F5344CB8AC3E}">
        <p14:creationId xmlns:p14="http://schemas.microsoft.com/office/powerpoint/2010/main" val="3356221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D434B-943F-4A9B-9771-9ED3E68D8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2E521-1865-4CCE-8FD6-141716B65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Processes A and B have access to shared memory</a:t>
            </a:r>
          </a:p>
          <a:p>
            <a:r>
              <a:rPr lang="en-US" dirty="0"/>
              <a:t>A is writing data, and B wants to read after the writing is done</a:t>
            </a:r>
          </a:p>
          <a:p>
            <a:r>
              <a:rPr lang="en-US" dirty="0"/>
              <a:t>A and B also have access to a semaphore initialized to 0</a:t>
            </a:r>
          </a:p>
          <a:p>
            <a:r>
              <a:rPr lang="en-US" dirty="0"/>
              <a:t>A increments the semaphore after it finishes writing</a:t>
            </a:r>
          </a:p>
          <a:p>
            <a:r>
              <a:rPr lang="en-US" dirty="0"/>
              <a:t>B decrements the semaphore before reading</a:t>
            </a:r>
          </a:p>
          <a:p>
            <a:r>
              <a:rPr lang="en-US" dirty="0"/>
              <a:t>Everything works out:</a:t>
            </a:r>
          </a:p>
          <a:p>
            <a:pPr lvl="1"/>
            <a:r>
              <a:rPr lang="en-US" dirty="0"/>
              <a:t>If B decrements the semaphore before A increments, B will block until A is done</a:t>
            </a:r>
          </a:p>
          <a:p>
            <a:pPr lvl="1"/>
            <a:r>
              <a:rPr lang="en-US" dirty="0"/>
              <a:t>If A increments the semaphore before B tries to decrement it, the semaphore will already be 1, so B will decrement it but not block</a:t>
            </a:r>
          </a:p>
        </p:txBody>
      </p:sp>
    </p:spTree>
    <p:extLst>
      <p:ext uri="{BB962C8B-B14F-4D97-AF65-F5344CB8AC3E}">
        <p14:creationId xmlns:p14="http://schemas.microsoft.com/office/powerpoint/2010/main" val="2315795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7A028-CC7C-40EB-BA4C-EE09E5FAC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POSIX semaphores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FABEC-D273-4C0A-9E78-76EE408FC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POSIX semaphores and System V semaphores</a:t>
            </a:r>
          </a:p>
          <a:p>
            <a:r>
              <a:rPr lang="en-US" dirty="0"/>
              <a:t>They have many similarities, but we're only talking about POSIX semaphores</a:t>
            </a:r>
          </a:p>
          <a:p>
            <a:r>
              <a:rPr lang="en-US" dirty="0"/>
              <a:t>POSIX semaphores come in named and unnamed varieties</a:t>
            </a:r>
          </a:p>
          <a:p>
            <a:r>
              <a:rPr lang="en-US" dirty="0"/>
              <a:t>Like other POSIX IPC objects, named POSIX semaphores:</a:t>
            </a:r>
          </a:p>
          <a:p>
            <a:pPr lvl="1"/>
            <a:r>
              <a:rPr lang="en-US" dirty="0"/>
              <a:t>Must have a name that starts with slash, followed by non-slash characters</a:t>
            </a:r>
          </a:p>
          <a:p>
            <a:pPr lvl="1"/>
            <a:r>
              <a:rPr lang="en-US" dirty="0"/>
              <a:t>Should be unique from other named POSIX IPC objects</a:t>
            </a:r>
          </a:p>
        </p:txBody>
      </p:sp>
    </p:spTree>
    <p:extLst>
      <p:ext uri="{BB962C8B-B14F-4D97-AF65-F5344CB8AC3E}">
        <p14:creationId xmlns:p14="http://schemas.microsoft.com/office/powerpoint/2010/main" val="1915840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C9C38-EDB7-4689-9570-42804831D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Semaphore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36031-3923-4E18-9F93-364704A851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083040"/>
            <a:ext cx="10972800" cy="4698760"/>
          </a:xfrm>
        </p:spPr>
        <p:txBody>
          <a:bodyPr>
            <a:normAutofit fontScale="70000" lnSpcReduction="20000"/>
          </a:bodyPr>
          <a:lstStyle/>
          <a:p>
            <a:pPr lvl="1"/>
            <a:endParaRPr lang="en-US" dirty="0"/>
          </a:p>
          <a:p>
            <a:pPr lvl="1"/>
            <a:r>
              <a:rPr lang="en-US" dirty="0"/>
              <a:t>Return (and possibly create) a named semaphore, using the usual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oflag</a:t>
            </a:r>
            <a:r>
              <a:rPr lang="en-US" b="1" dirty="0"/>
              <a:t> </a:t>
            </a:r>
            <a:r>
              <a:rPr lang="en-US" dirty="0"/>
              <a:t>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mode</a:t>
            </a:r>
            <a:r>
              <a:rPr lang="en-US" dirty="0"/>
              <a:t> flags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dirty="0"/>
              <a:t> determines the initial value of the semaphore (often 0)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Block if the semaphore's value is 0, decrement after continuing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Increment the semaphore's value, unblocking a process if the value is 0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Close a semaphore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Delete a semaphore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A887A85-0062-4AD7-AC50-ED90E0835047}"/>
              </a:ext>
            </a:extLst>
          </p:cNvPr>
          <p:cNvSpPr txBox="1">
            <a:spLocks/>
          </p:cNvSpPr>
          <p:nvPr/>
        </p:nvSpPr>
        <p:spPr>
          <a:xfrm>
            <a:off x="320103" y="1600200"/>
            <a:ext cx="11201400" cy="76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sem_t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sem_open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 char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*name,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oflag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27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mode_t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mode, unsigned int value */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E193A4F-0E6F-45F6-A918-82027BE0B2A3}"/>
              </a:ext>
            </a:extLst>
          </p:cNvPr>
          <p:cNvSpPr txBox="1">
            <a:spLocks/>
          </p:cNvSpPr>
          <p:nvPr/>
        </p:nvSpPr>
        <p:spPr>
          <a:xfrm>
            <a:off x="304800" y="3124200"/>
            <a:ext cx="11201400" cy="457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pt-BR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pt-BR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sem_wait (sem_t *sem);</a:t>
            </a: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CD970EC-350F-45AA-8F40-35FE1BE7F873}"/>
              </a:ext>
            </a:extLst>
          </p:cNvPr>
          <p:cNvSpPr txBox="1">
            <a:spLocks/>
          </p:cNvSpPr>
          <p:nvPr/>
        </p:nvSpPr>
        <p:spPr>
          <a:xfrm>
            <a:off x="304800" y="4038600"/>
            <a:ext cx="11201400" cy="457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pt-BR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pt-BR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sem_post (sem_t *sem);</a:t>
            </a: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CF0368A-65DE-4817-A744-C1CEBF0ED2B7}"/>
              </a:ext>
            </a:extLst>
          </p:cNvPr>
          <p:cNvSpPr txBox="1">
            <a:spLocks/>
          </p:cNvSpPr>
          <p:nvPr/>
        </p:nvSpPr>
        <p:spPr>
          <a:xfrm>
            <a:off x="304800" y="4953000"/>
            <a:ext cx="11201400" cy="457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pt-BR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pt-BR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sem_close (sem_t *sem);</a:t>
            </a: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1D9CE09-EE73-48B8-8E1E-E606D4E13434}"/>
              </a:ext>
            </a:extLst>
          </p:cNvPr>
          <p:cNvSpPr txBox="1">
            <a:spLocks/>
          </p:cNvSpPr>
          <p:nvPr/>
        </p:nvSpPr>
        <p:spPr>
          <a:xfrm>
            <a:off x="304800" y="5867400"/>
            <a:ext cx="11201400" cy="457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sem_unlink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 char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*name);</a:t>
            </a:r>
          </a:p>
        </p:txBody>
      </p:sp>
    </p:spTree>
    <p:extLst>
      <p:ext uri="{BB962C8B-B14F-4D97-AF65-F5344CB8AC3E}">
        <p14:creationId xmlns:p14="http://schemas.microsoft.com/office/powerpoint/2010/main" val="2799982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1A904-0AB5-42D6-B9DF-0F90A924A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Semaphore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09C63-AF3B-4DF3-A215-12AD0A3990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89180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parent process creates a semaphore and forks a child</a:t>
            </a:r>
          </a:p>
          <a:p>
            <a:r>
              <a:rPr lang="en-US" dirty="0"/>
              <a:t>The child waits on the semaphore and prints "second" after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D81D146-5CCC-467A-B799-C18344AD62EF}"/>
              </a:ext>
            </a:extLst>
          </p:cNvPr>
          <p:cNvSpPr txBox="1">
            <a:spLocks/>
          </p:cNvSpPr>
          <p:nvPr/>
        </p:nvSpPr>
        <p:spPr>
          <a:xfrm>
            <a:off x="381000" y="2667002"/>
            <a:ext cx="11201400" cy="396239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77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sem_t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sem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sem_open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"/comp3400_sem"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O_CREAT | O_EXCL,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			  S_IRUSR | S_IWUSR, 0);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Value starts at 0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assert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sem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!= SEM_FAILED);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pid_t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child_pid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fork();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Fork child, which inherits semaphore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assert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child_pid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!= -1);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child_pid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== 0)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sem_wait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sem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 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Wait for semaphore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"second\n"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sem_close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sem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Close semaphore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exit(0);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  <a:endParaRPr lang="en-US" sz="27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927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4ABB0-5C2C-426D-9D59-8EE70C967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Semaphore example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F97256-FAEE-40D7-9180-35FD5CFB3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88240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Parent process:</a:t>
            </a:r>
          </a:p>
          <a:p>
            <a:pPr lvl="1"/>
            <a:r>
              <a:rPr lang="en-US" dirty="0"/>
              <a:t>Prints "first"</a:t>
            </a:r>
          </a:p>
          <a:p>
            <a:pPr lvl="1"/>
            <a:r>
              <a:rPr lang="en-US" dirty="0"/>
              <a:t>Posts on the semaphore</a:t>
            </a:r>
          </a:p>
          <a:p>
            <a:pPr lvl="1"/>
            <a:r>
              <a:rPr lang="en-US" dirty="0"/>
              <a:t>Waits for child to die before printing "third"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BBA44AA-F17C-49F5-8144-DC372B48C7D7}"/>
              </a:ext>
            </a:extLst>
          </p:cNvPr>
          <p:cNvSpPr txBox="1">
            <a:spLocks/>
          </p:cNvSpPr>
          <p:nvPr/>
        </p:nvSpPr>
        <p:spPr>
          <a:xfrm>
            <a:off x="381000" y="3810000"/>
            <a:ext cx="11201400" cy="2819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"first\n"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sem_post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sem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wait (NULL); 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Wait for child to die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"third\n"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sem_close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sem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sem_unlink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"/comp3400_sem"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Delete semaphore</a:t>
            </a:r>
          </a:p>
        </p:txBody>
      </p:sp>
    </p:spTree>
    <p:extLst>
      <p:ext uri="{BB962C8B-B14F-4D97-AF65-F5344CB8AC3E}">
        <p14:creationId xmlns:p14="http://schemas.microsoft.com/office/powerpoint/2010/main" val="3577915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3A46E-D388-48D8-9F1B-9D39392E6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Trying or waiting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248F4-F645-4574-A63D-9766BF467C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Using a semaphore can be frustrating if you wanted to do other stuff and get blocked</a:t>
            </a:r>
          </a:p>
          <a:p>
            <a:r>
              <a:rPr lang="en-US" dirty="0"/>
              <a:t>Instead of calling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there are two alternatives: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Tries to decrement the semaphore but gives an error code if it would block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Waits on the semaphore but waits only for the amount of time specified in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struct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timespec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0257EF5-4F46-4519-ABB0-00F9D9D64A72}"/>
              </a:ext>
            </a:extLst>
          </p:cNvPr>
          <p:cNvSpPr txBox="1">
            <a:spLocks/>
          </p:cNvSpPr>
          <p:nvPr/>
        </p:nvSpPr>
        <p:spPr>
          <a:xfrm>
            <a:off x="304800" y="3200400"/>
            <a:ext cx="11201400" cy="609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pt-BR" sz="2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pt-BR" sz="25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sem_trywait (sem_t *sem);</a:t>
            </a:r>
            <a:endParaRPr lang="en-US" sz="25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6DEF5B5-76FF-47B6-9AAE-3AA0B73B440D}"/>
              </a:ext>
            </a:extLst>
          </p:cNvPr>
          <p:cNvSpPr txBox="1">
            <a:spLocks/>
          </p:cNvSpPr>
          <p:nvPr/>
        </p:nvSpPr>
        <p:spPr>
          <a:xfrm>
            <a:off x="304800" y="4572000"/>
            <a:ext cx="11201400" cy="609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pt-BR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pt-BR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sem_timedwait (sem_t *sem, struct timespec *time);</a:t>
            </a: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617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7A583-0CA4-4C88-A5F9-A890530B8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Ticket </a:t>
            </a:r>
            <a:r>
              <a:rPr lang="en-US"/>
              <a:t>Out the Door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FF50F0-5C9C-490E-BFDC-F1FC437B35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7032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Finish semaphores</a:t>
            </a:r>
          </a:p>
          <a:p>
            <a:r>
              <a:rPr lang="en-US" dirty="0"/>
              <a:t>Review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3 – 4 p.m. office hours canceled today</a:t>
            </a:r>
          </a:p>
          <a:p>
            <a:r>
              <a:rPr lang="en-US" dirty="0"/>
              <a:t>Work on Assignment 3</a:t>
            </a:r>
          </a:p>
          <a:p>
            <a:pPr lvl="1"/>
            <a:r>
              <a:rPr lang="en-US" dirty="0"/>
              <a:t>Due next Monday by midnight!</a:t>
            </a:r>
          </a:p>
          <a:p>
            <a:r>
              <a:rPr lang="en-US" dirty="0"/>
              <a:t>Review book sections up to 3.8</a:t>
            </a:r>
          </a:p>
          <a:p>
            <a:r>
              <a:rPr lang="en-US" dirty="0"/>
              <a:t>Exam 1 next Monday!</a:t>
            </a:r>
          </a:p>
          <a:p>
            <a:pPr lvl="1"/>
            <a:r>
              <a:rPr lang="en-US" dirty="0"/>
              <a:t>Review on Friday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C46EA-3EED-48D5-AD9C-2CBC4B46E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3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E5EF4A-A80C-4F37-AEB5-10B723D135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990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F9EA9-1074-4257-851C-D9EE8D557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Message Queues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43BBC2-60AB-4FE4-B27E-41F28E0B519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619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B839BDB-AE42-4A89-BC34-430687473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Message queues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3896DE6-5F1F-4F60-B464-DF63CADB6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92736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Message queues are a form of message-passing IPC</a:t>
            </a:r>
          </a:p>
          <a:p>
            <a:r>
              <a:rPr lang="en-US" dirty="0"/>
              <a:t>But don't we already have pipes and FIFOs?</a:t>
            </a:r>
          </a:p>
          <a:p>
            <a:r>
              <a:rPr lang="en-US" dirty="0"/>
              <a:t>Differences from pipes:</a:t>
            </a:r>
          </a:p>
          <a:p>
            <a:pPr lvl="1"/>
            <a:r>
              <a:rPr lang="en-US" dirty="0"/>
              <a:t>Messages are sent as units: one whole message is retrieved at a time</a:t>
            </a:r>
          </a:p>
          <a:p>
            <a:pPr lvl="1"/>
            <a:r>
              <a:rPr lang="en-US" dirty="0"/>
              <a:t>Message queues use identifiers, not file descriptors, requiring special functions instead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read()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write()</a:t>
            </a:r>
          </a:p>
          <a:p>
            <a:pPr lvl="1"/>
            <a:r>
              <a:rPr lang="en-US" dirty="0"/>
              <a:t>Messages have priorities, not just first-in-first-out</a:t>
            </a:r>
          </a:p>
          <a:p>
            <a:pPr lvl="1"/>
            <a:r>
              <a:rPr lang="en-US" dirty="0"/>
              <a:t>Messages exist in the kernel, so killing off the sending process won't destroy them</a:t>
            </a:r>
          </a:p>
          <a:p>
            <a:r>
              <a:rPr lang="en-US" dirty="0"/>
              <a:t>The big difference is structure:</a:t>
            </a:r>
          </a:p>
          <a:p>
            <a:pPr lvl="1"/>
            <a:r>
              <a:rPr lang="en-US" dirty="0"/>
              <a:t>Pipes and FIFOs send bytes, and the reader can read any number of available bytes at a time</a:t>
            </a:r>
          </a:p>
          <a:p>
            <a:pPr lvl="1"/>
            <a:r>
              <a:rPr lang="en-US" dirty="0"/>
              <a:t>Message queues send messages as units</a:t>
            </a:r>
          </a:p>
        </p:txBody>
      </p:sp>
    </p:spTree>
    <p:extLst>
      <p:ext uri="{BB962C8B-B14F-4D97-AF65-F5344CB8AC3E}">
        <p14:creationId xmlns:p14="http://schemas.microsoft.com/office/powerpoint/2010/main" val="2083565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B9AA3-CDAD-4017-84F7-F62AC4189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POSIX message queues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DACD69-0B1F-4C5D-AB27-068A64255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POSIX message queues have additional features that other implementations, like System V, might not have</a:t>
            </a:r>
          </a:p>
          <a:p>
            <a:r>
              <a:rPr lang="en-US" dirty="0"/>
              <a:t>POSIX message queues:</a:t>
            </a:r>
          </a:p>
          <a:p>
            <a:pPr lvl="1"/>
            <a:r>
              <a:rPr lang="en-US" dirty="0"/>
              <a:t>Are only removed once they're closed by all processes using them</a:t>
            </a:r>
          </a:p>
          <a:p>
            <a:pPr lvl="1"/>
            <a:r>
              <a:rPr lang="en-US" dirty="0"/>
              <a:t>Include an asynchronous notification feature that allows processes to alerted when a message is available</a:t>
            </a:r>
          </a:p>
          <a:p>
            <a:pPr lvl="1"/>
            <a:r>
              <a:rPr lang="en-US" dirty="0"/>
              <a:t>Have priority levels for messages</a:t>
            </a:r>
          </a:p>
          <a:p>
            <a:pPr lvl="1"/>
            <a:r>
              <a:rPr lang="en-US" dirty="0"/>
              <a:t>Allow application developers to specify attributes (such as message size or capacity of the queue) via optional parameters passed when opening the queue</a:t>
            </a:r>
          </a:p>
        </p:txBody>
      </p:sp>
    </p:spTree>
    <p:extLst>
      <p:ext uri="{BB962C8B-B14F-4D97-AF65-F5344CB8AC3E}">
        <p14:creationId xmlns:p14="http://schemas.microsoft.com/office/powerpoint/2010/main" val="438028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2C033-0048-43EE-BB8C-75BD048D2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POSIX message queue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C1391-97B7-45F1-9DB8-3F66D815E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92736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mqd_t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mq_open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char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*name,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oflag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...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mode_t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mode, struct </a:t>
            </a:r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mq_attr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attr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/>
            <a:r>
              <a:rPr lang="en-US" dirty="0"/>
              <a:t>Open (and possibly create) a POSIX message queue.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mq_getattr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mqd_t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mqdes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mq_attr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/>
            <a:r>
              <a:rPr lang="en-US" dirty="0"/>
              <a:t>Get the attributes associated with a given message queue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mq_close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mqd_t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mqdes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/>
            <a:r>
              <a:rPr lang="en-US" dirty="0"/>
              <a:t>Close a message queue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mq_unlink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char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*name);</a:t>
            </a:r>
          </a:p>
          <a:p>
            <a:pPr lvl="1"/>
            <a:r>
              <a:rPr lang="en-US" dirty="0"/>
              <a:t>Remove a message queue's name (and the message queue itself, when all processes close it)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mq_send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mqd_t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mqdes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char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msg_ptr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msg_len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unsigned int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msg_prio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/>
            <a:r>
              <a:rPr lang="en-US" dirty="0"/>
              <a:t>Send a message with a given length and priority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ssize_t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mq_receive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mqd_t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mqdes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msg_ptr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msg_len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unsigned int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msg_prio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/>
            <a:r>
              <a:rPr lang="en-US" dirty="0"/>
              <a:t>Receive a message into a buffer and get its priority</a:t>
            </a:r>
          </a:p>
        </p:txBody>
      </p:sp>
    </p:spTree>
    <p:extLst>
      <p:ext uri="{BB962C8B-B14F-4D97-AF65-F5344CB8AC3E}">
        <p14:creationId xmlns:p14="http://schemas.microsoft.com/office/powerpoint/2010/main" val="2279763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B7AFE-3FE9-4DE2-ACC1-80E338EB4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Message queue sending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4EC7F-8965-4C8A-B0D9-77A4DB0735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following code creates a message queue and sends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"WOMBAT"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Priority increases as the number increases</a:t>
            </a:r>
          </a:p>
          <a:p>
            <a:r>
              <a:rPr lang="en-US" dirty="0"/>
              <a:t>Priorities start at 0 and go up to at least 31, but some systems go as high as 32768</a:t>
            </a:r>
          </a:p>
          <a:p>
            <a:r>
              <a:rPr lang="en-US" dirty="0"/>
              <a:t>Read documentation to find out how many priority levels there are</a:t>
            </a: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7565F37-6A7C-4EF2-9BC4-056473AC56DA}"/>
              </a:ext>
            </a:extLst>
          </p:cNvPr>
          <p:cNvSpPr txBox="1">
            <a:spLocks/>
          </p:cNvSpPr>
          <p:nvPr/>
        </p:nvSpPr>
        <p:spPr>
          <a:xfrm>
            <a:off x="609600" y="2209800"/>
            <a:ext cx="10972800" cy="2819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70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mqd_t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mqd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mq_open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"/comp3400_mq"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O_CREAT | O_EXCL | O_WRONLY,  0600, NULL); 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7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mq_open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() requires four arguments when creating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mqd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== -1)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Check for error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perror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7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mq_open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failed"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exit (1);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mq_send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mqd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"WOMBAT"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7, 10);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Send WOMBAT (7 chars) with priority 10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mq_close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mqd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579327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5825</TotalTime>
  <Words>2791</Words>
  <Application>Microsoft Office PowerPoint</Application>
  <PresentationFormat>Widescreen</PresentationFormat>
  <Paragraphs>357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4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3400</vt:lpstr>
      <vt:lpstr>Last time</vt:lpstr>
      <vt:lpstr>Questions?</vt:lpstr>
      <vt:lpstr>Assignment 3</vt:lpstr>
      <vt:lpstr>Message Queues</vt:lpstr>
      <vt:lpstr>Message queues</vt:lpstr>
      <vt:lpstr>POSIX message queues</vt:lpstr>
      <vt:lpstr>POSIX message queue functions</vt:lpstr>
      <vt:lpstr>Message queue sending example</vt:lpstr>
      <vt:lpstr>Warning!</vt:lpstr>
      <vt:lpstr>Message queue receiving example</vt:lpstr>
      <vt:lpstr>Asynchronous message queues</vt:lpstr>
      <vt:lpstr>Shared Memory</vt:lpstr>
      <vt:lpstr>Shared memory</vt:lpstr>
      <vt:lpstr>Visualization</vt:lpstr>
      <vt:lpstr>Pointer problems</vt:lpstr>
      <vt:lpstr>Functions</vt:lpstr>
      <vt:lpstr>Review of memory mapping functions</vt:lpstr>
      <vt:lpstr>Example of memory mapping</vt:lpstr>
      <vt:lpstr>Example of memory mapping continued</vt:lpstr>
      <vt:lpstr>Example of memory mapping continued</vt:lpstr>
      <vt:lpstr>Example of memory mapping finished</vt:lpstr>
      <vt:lpstr>Why do we use both?</vt:lpstr>
      <vt:lpstr>Semaphores</vt:lpstr>
      <vt:lpstr>Synchronization</vt:lpstr>
      <vt:lpstr>Semaphores</vt:lpstr>
      <vt:lpstr>Example</vt:lpstr>
      <vt:lpstr>POSIX semaphores</vt:lpstr>
      <vt:lpstr>Semaphore functions</vt:lpstr>
      <vt:lpstr>Semaphore example</vt:lpstr>
      <vt:lpstr>Semaphore example continued</vt:lpstr>
      <vt:lpstr>Trying or waiting</vt:lpstr>
      <vt:lpstr>Ticket Out the Door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757</cp:revision>
  <dcterms:created xsi:type="dcterms:W3CDTF">2009-08-24T20:26:10Z</dcterms:created>
  <dcterms:modified xsi:type="dcterms:W3CDTF">2025-02-12T14:59:14Z</dcterms:modified>
</cp:coreProperties>
</file>